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half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30260" y="6401179"/>
            <a:ext cx="256541" cy="27546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e.mass.edu/sped/advisories/2016-1ta.html" TargetMode="External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doe.mass.edu/lawsregs/603cmr46.pdf" TargetMode="External"/><Relationship Id="rId3" Type="http://schemas.openxmlformats.org/officeDocument/2006/relationships/image" Target="../media/image11.png"/><Relationship Id="rId4" Type="http://schemas.openxmlformats.org/officeDocument/2006/relationships/hyperlink" Target="mailto:Restraint@doe.mass.edu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e.mass.edu/lawsregs/603cmr46.pdf" TargetMode="External"/><Relationship Id="rId3" Type="http://schemas.openxmlformats.org/officeDocument/2006/relationships/hyperlink" Target="http://www.doe.mass.edu/lawsregs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 txBox="1"/>
          <p:nvPr>
            <p:ph type="ctrTitle"/>
          </p:nvPr>
        </p:nvSpPr>
        <p:spPr>
          <a:xfrm>
            <a:off x="609600" y="457200"/>
            <a:ext cx="7772400" cy="4114800"/>
          </a:xfrm>
          <a:prstGeom prst="rect">
            <a:avLst/>
          </a:prstGeom>
          <a:solidFill>
            <a:srgbClr val="FF9999"/>
          </a:solidFill>
        </p:spPr>
        <p:txBody>
          <a:bodyPr/>
          <a:lstStyle/>
          <a:p>
            <a:pPr defTabSz="868680">
              <a:defRPr sz="4180"/>
            </a:pPr>
            <a:r>
              <a:t>General Overview </a:t>
            </a:r>
            <a:br/>
            <a:r>
              <a:t>of </a:t>
            </a:r>
            <a:br/>
            <a:r>
              <a:t>Physical Restraint Requirements for Public Education Programs </a:t>
            </a:r>
            <a:br/>
            <a:r>
              <a:t>Including Revisions that Take Effect January 1, 2016</a:t>
            </a:r>
          </a:p>
        </p:txBody>
      </p:sp>
      <p:sp>
        <p:nvSpPr>
          <p:cNvPr id="131" name="Slide Number Placeholder 5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Text Box 5"/>
          <p:cNvSpPr txBox="1"/>
          <p:nvPr/>
        </p:nvSpPr>
        <p:spPr>
          <a:xfrm>
            <a:off x="457200" y="5105400"/>
            <a:ext cx="8153400" cy="110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Prepared by the Massachusetts Department of Elementary and Secondary Education for use by Public Education Programs in Annual Staff Training.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2"/>
          <p:cNvSpPr txBox="1"/>
          <p:nvPr>
            <p:ph type="title"/>
          </p:nvPr>
        </p:nvSpPr>
        <p:spPr>
          <a:xfrm>
            <a:off x="1143000" y="152400"/>
            <a:ext cx="5638800" cy="914400"/>
          </a:xfrm>
          <a:prstGeom prst="rect">
            <a:avLst/>
          </a:prstGeom>
          <a:solidFill>
            <a:srgbClr val="CCFF99"/>
          </a:solidFill>
        </p:spPr>
        <p:txBody>
          <a:bodyPr/>
          <a:lstStyle>
            <a:lvl1pPr>
              <a:defRPr sz="4800"/>
            </a:lvl1pPr>
          </a:lstStyle>
          <a:p>
            <a:pPr/>
            <a:r>
              <a:t>Other Terminology:</a:t>
            </a:r>
          </a:p>
        </p:txBody>
      </p:sp>
      <p:sp>
        <p:nvSpPr>
          <p:cNvPr id="178" name="Rectangle 3"/>
          <p:cNvSpPr txBox="1"/>
          <p:nvPr>
            <p:ph type="body" idx="1"/>
          </p:nvPr>
        </p:nvSpPr>
        <p:spPr>
          <a:xfrm>
            <a:off x="609600" y="1219200"/>
            <a:ext cx="7848600" cy="5410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600" u="sng"/>
            </a:pPr>
            <a:r>
              <a:t>Chemical restraint/</a:t>
            </a:r>
            <a:r>
              <a:rPr>
                <a:solidFill>
                  <a:srgbClr val="FF0000"/>
                </a:solidFill>
              </a:rPr>
              <a:t>Medication Restraint</a:t>
            </a:r>
            <a:r>
              <a:rPr u="none"/>
              <a:t> - is </a:t>
            </a:r>
            <a:r>
              <a:t>prohibited</a:t>
            </a:r>
            <a:r>
              <a:rPr u="none"/>
              <a:t>.  Medication that is prescribed by a physician and authorized by the parent is not </a:t>
            </a:r>
            <a:r>
              <a:rPr u="none">
                <a:solidFill>
                  <a:srgbClr val="FF0000"/>
                </a:solidFill>
              </a:rPr>
              <a:t>medication</a:t>
            </a:r>
            <a:r>
              <a:rPr u="none"/>
              <a:t> restraint.</a:t>
            </a:r>
            <a:endParaRPr u="none"/>
          </a:p>
          <a:p>
            <a:pPr>
              <a:lnSpc>
                <a:spcPct val="90000"/>
              </a:lnSpc>
              <a:spcBef>
                <a:spcPts val="600"/>
              </a:spcBef>
              <a:defRPr sz="2600" u="sng"/>
            </a:pPr>
            <a:r>
              <a:t>Mechanical restraint</a:t>
            </a:r>
            <a:r>
              <a:rPr u="none"/>
              <a:t> - do not use without physician’s order and parental consent </a:t>
            </a:r>
            <a:r>
              <a:rPr u="none">
                <a:solidFill>
                  <a:srgbClr val="FF0000"/>
                </a:solidFill>
              </a:rPr>
              <a:t>–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as of 1/1/16 prohibited in all instances</a:t>
            </a:r>
            <a:r>
              <a:rPr>
                <a:uFill>
                  <a:solidFill>
                    <a:srgbClr val="FF0000"/>
                  </a:solidFill>
                </a:uFill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600" u="sng"/>
            </a:pPr>
            <a:r>
              <a:t>Seclusion </a:t>
            </a:r>
            <a:r>
              <a:rPr u="none"/>
              <a:t>- “physically confining a student alone in a room or limited space without access to school staff.” </a:t>
            </a:r>
            <a:r>
              <a:rPr u="none">
                <a:solidFill>
                  <a:srgbClr val="FF0000"/>
                </a:solidFill>
              </a:rPr>
              <a:t>“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The involuntary confinement of a student alone in a room or area from which the student is physically prevented from leaving.</a:t>
            </a:r>
            <a:r>
              <a:rPr u="none">
                <a:solidFill>
                  <a:srgbClr val="FF0000"/>
                </a:solidFill>
              </a:rPr>
              <a:t>” </a:t>
            </a:r>
            <a:endParaRPr u="none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600">
                <a:solidFill>
                  <a:srgbClr val="FF0000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Don’t do it.</a:t>
            </a:r>
          </a:p>
        </p:txBody>
      </p:sp>
      <p:sp>
        <p:nvSpPr>
          <p:cNvPr id="179" name="Slide Number Placeholder 5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Text Box 4"/>
          <p:cNvSpPr txBox="1"/>
          <p:nvPr/>
        </p:nvSpPr>
        <p:spPr>
          <a:xfrm>
            <a:off x="7315200" y="228600"/>
            <a:ext cx="1524000" cy="1802517"/>
          </a:xfrm>
          <a:prstGeom prst="rect">
            <a:avLst/>
          </a:prstGeom>
          <a:solidFill>
            <a:srgbClr val="C6D9F1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46.02(5) &amp;</a:t>
            </a:r>
            <a:r>
              <a:rPr>
                <a:solidFill>
                  <a:srgbClr val="FF0000"/>
                </a:solidFill>
              </a:rPr>
              <a:t> Regulation Section 46.02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457200" y="274638"/>
            <a:ext cx="8229600" cy="792163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Time-Out</a:t>
            </a:r>
          </a:p>
        </p:txBody>
      </p:sp>
      <p:sp>
        <p:nvSpPr>
          <p:cNvPr id="183" name="Content Placeholder 2"/>
          <p:cNvSpPr txBox="1"/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spcBef>
                <a:spcPts val="800"/>
              </a:spcBef>
              <a:defRPr sz="3492" u="sng"/>
            </a:pPr>
            <a:r>
              <a:t>Time-out definition</a:t>
            </a:r>
            <a:r>
              <a:rPr u="none"/>
              <a:t> - staff remains accessible.</a:t>
            </a:r>
            <a:r>
              <a:rPr>
                <a:uFill>
                  <a:solidFill>
                    <a:srgbClr val="FF0000"/>
                  </a:solidFill>
                </a:uFill>
              </a:rPr>
              <a:t> 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Staff is present, continuously observing the student. </a:t>
            </a: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332613" indent="-332613" defTabSz="886968">
              <a:defRPr sz="3104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Procedure for obtaining principal approval to extend time out longer than 30 minutes.</a:t>
            </a:r>
          </a:p>
          <a:p>
            <a:pPr marL="332613" indent="-332613" defTabSz="886968">
              <a:defRPr sz="3104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See Advisory at: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http://www.doe.mass.edu/sped/advisories/2016-1ta.html</a:t>
            </a:r>
            <a:r>
              <a:t> </a:t>
            </a:r>
          </a:p>
          <a:p>
            <a:pPr marL="332613" indent="-332613" defTabSz="886968">
              <a:defRPr sz="3104">
                <a:solidFill>
                  <a:srgbClr val="FF0000"/>
                </a:solidFill>
              </a:defRPr>
            </a:pPr>
            <a:r>
              <a:t>For a flow chart distinguishing between exclusionary time-out and seclusion.</a:t>
            </a:r>
          </a:p>
        </p:txBody>
      </p:sp>
      <p:sp>
        <p:nvSpPr>
          <p:cNvPr id="184" name="Slide Number Placeholder 3"/>
          <p:cNvSpPr txBox="1"/>
          <p:nvPr>
            <p:ph type="sldNum" sz="quarter" idx="2"/>
          </p:nvPr>
        </p:nvSpPr>
        <p:spPr>
          <a:xfrm>
            <a:off x="8435915" y="6401179"/>
            <a:ext cx="250885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5" name="flow chart design&#10;&#10;Picture 2" descr="flow chart design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800" y="5029200"/>
            <a:ext cx="1257300" cy="83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/>
            <a:r>
              <a:t>Prone Restraint until 1/2016</a:t>
            </a:r>
          </a:p>
        </p:txBody>
      </p:sp>
      <p:sp>
        <p:nvSpPr>
          <p:cNvPr id="188" name="Content Placeholder 2"/>
          <p:cNvSpPr txBox="1"/>
          <p:nvPr>
            <p:ph type="body" idx="1"/>
          </p:nvPr>
        </p:nvSpPr>
        <p:spPr>
          <a:xfrm>
            <a:off x="381000" y="1447800"/>
            <a:ext cx="5257800" cy="495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uFill>
                  <a:solidFill>
                    <a:srgbClr val="FF0000"/>
                  </a:solidFill>
                </a:uFill>
              </a:defRPr>
            </a:pPr>
            <a:r>
              <a:t>46.05(3) </a:t>
            </a:r>
            <a:r>
              <a:rPr>
                <a:uFillTx/>
              </a:rPr>
              <a:t>Safest method. …Floor or prone restraints shall be prohibited unless the staff member administering the restraint has received in-depth training …and, in the judgment of the trained staff member, such method is required to provide safety for the student or others present.</a:t>
            </a:r>
          </a:p>
        </p:txBody>
      </p:sp>
      <p:sp>
        <p:nvSpPr>
          <p:cNvPr id="189" name="Slide Number Placeholder 3"/>
          <p:cNvSpPr txBox="1"/>
          <p:nvPr>
            <p:ph type="sldNum" sz="quarter" idx="2"/>
          </p:nvPr>
        </p:nvSpPr>
        <p:spPr>
          <a:xfrm>
            <a:off x="8201660" y="6491667"/>
            <a:ext cx="256540" cy="275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0" name="picture&#10;&#10;Picture 12" descr="picture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2209800"/>
            <a:ext cx="3048000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381000" y="228600"/>
            <a:ext cx="5029200" cy="762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850391">
              <a:defRPr sz="4092"/>
            </a:lvl1pPr>
          </a:lstStyle>
          <a:p>
            <a:pPr/>
            <a:r>
              <a:t>New: Prone Restraint</a:t>
            </a:r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228600" y="1066800"/>
            <a:ext cx="8686800" cy="5791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Prone restraint is prohibited except if ALL of the below is true and documented:</a:t>
            </a:r>
          </a:p>
          <a:p>
            <a:pPr lvl="1" marL="742950" indent="-285750">
              <a:spcBef>
                <a:spcPts val="500"/>
              </a:spcBef>
              <a:defRPr sz="2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 student has a documented history of repeated dangerous behavior to self or others.</a:t>
            </a:r>
            <a:endParaRPr sz="2800"/>
          </a:p>
          <a:p>
            <a:pPr lvl="1" marL="742950" indent="-285750">
              <a:spcBef>
                <a:spcPts val="500"/>
              </a:spcBef>
              <a:defRPr sz="2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All other forms of restraint have been unsuccessful</a:t>
            </a:r>
            <a:endParaRPr sz="2800"/>
          </a:p>
          <a:p>
            <a:pPr lvl="1" marL="742950" indent="-285750">
              <a:spcBef>
                <a:spcPts val="500"/>
              </a:spcBef>
              <a:defRPr sz="2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There are no medical contraindications.</a:t>
            </a:r>
            <a:endParaRPr sz="2800"/>
          </a:p>
          <a:p>
            <a:pPr lvl="1" marL="742950" indent="-285750">
              <a:spcBef>
                <a:spcPts val="500"/>
              </a:spcBef>
              <a:defRPr sz="2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There is psychological/behavioral justification with no contraindications.</a:t>
            </a:r>
            <a:endParaRPr sz="2800"/>
          </a:p>
          <a:p>
            <a:pPr lvl="1" marL="742950" indent="-285750">
              <a:spcBef>
                <a:spcPts val="500"/>
              </a:spcBef>
              <a:defRPr sz="2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 program has obtained consent to use prone restraint.</a:t>
            </a:r>
            <a:endParaRPr sz="2800"/>
          </a:p>
          <a:p>
            <a:pPr lvl="1" marL="742950" indent="-285750">
              <a:spcBef>
                <a:spcPts val="500"/>
              </a:spcBef>
              <a:defRPr sz="2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 program has documented all of the above in advance of the use of prone restraint </a:t>
            </a:r>
            <a:endParaRPr sz="2800"/>
          </a:p>
          <a:p>
            <a:pPr>
              <a:spcBef>
                <a:spcPts val="600"/>
              </a:spcBef>
              <a:defRPr sz="28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Then, prone restraint only by people with in-depth training.</a:t>
            </a:r>
          </a:p>
        </p:txBody>
      </p:sp>
      <p:sp>
        <p:nvSpPr>
          <p:cNvPr id="194" name="Slide Number Placeholder 3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Text Box 5"/>
          <p:cNvSpPr txBox="1"/>
          <p:nvPr/>
        </p:nvSpPr>
        <p:spPr>
          <a:xfrm>
            <a:off x="5410200" y="228600"/>
            <a:ext cx="3581400" cy="773817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Regulations 46.03(1)(b) and 46.05(3) Safest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2"/>
          <p:cNvSpPr txBox="1"/>
          <p:nvPr>
            <p:ph type="title"/>
          </p:nvPr>
        </p:nvSpPr>
        <p:spPr>
          <a:xfrm>
            <a:off x="609600" y="381000"/>
            <a:ext cx="7772400" cy="1143000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pPr/>
            <a:r>
              <a:t>Extended Restraint</a:t>
            </a:r>
          </a:p>
        </p:txBody>
      </p:sp>
      <p:pic>
        <p:nvPicPr>
          <p:cNvPr id="198" name="picture&#10;&#10;Object 3" descr="picture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2133600"/>
            <a:ext cx="2209800" cy="2346325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Rectangle 4"/>
          <p:cNvSpPr txBox="1"/>
          <p:nvPr>
            <p:ph type="body" sz="half" idx="1"/>
          </p:nvPr>
        </p:nvSpPr>
        <p:spPr>
          <a:xfrm>
            <a:off x="3733800" y="1447800"/>
            <a:ext cx="5105400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Longer than 20 minutes.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Increases the risk of injury.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Requires approval of the principal prior to the restraint exceeding 20 minutes.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Requires additional written documentation and report to the Department of Education.  </a:t>
            </a:r>
            <a:r>
              <a:rPr u="sng">
                <a:solidFill>
                  <a:srgbClr val="FF0000"/>
                </a:solidFill>
              </a:rPr>
              <a:t>After 1/16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Reported to DESE at the same time as any restraint is reported.</a:t>
            </a:r>
          </a:p>
        </p:txBody>
      </p:sp>
      <p:sp>
        <p:nvSpPr>
          <p:cNvPr id="200" name="Slide Number Placeholder 6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TextBox 6"/>
          <p:cNvSpPr txBox="1"/>
          <p:nvPr/>
        </p:nvSpPr>
        <p:spPr>
          <a:xfrm>
            <a:off x="5562600" y="533400"/>
            <a:ext cx="3352800" cy="7738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46.02(1) </a:t>
            </a:r>
            <a:r>
              <a:rPr>
                <a:solidFill>
                  <a:srgbClr val="FF0000"/>
                </a:solidFill>
              </a:rPr>
              <a:t>and</a:t>
            </a:r>
            <a:r>
              <a:t> </a:t>
            </a:r>
            <a:r>
              <a:rPr>
                <a:solidFill>
                  <a:srgbClr val="FF0000"/>
                </a:solidFill>
              </a:rPr>
              <a:t>Regulation 46.05(5)(c)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The use of restraint.</a:t>
            </a:r>
          </a:p>
        </p:txBody>
      </p:sp>
      <p:pic>
        <p:nvPicPr>
          <p:cNvPr id="204" name="picture&#10;&#10;Object 3" descr="picture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590800"/>
            <a:ext cx="3810000" cy="331946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4"/>
          <p:cNvSpPr txBox="1"/>
          <p:nvPr>
            <p:ph type="body" sz="half" idx="1"/>
          </p:nvPr>
        </p:nvSpPr>
        <p:spPr>
          <a:xfrm>
            <a:off x="4038600" y="1447800"/>
            <a:ext cx="4648200" cy="4572000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spcBef>
                <a:spcPts val="600"/>
              </a:spcBef>
              <a:defRPr sz="2688"/>
            </a:pPr>
            <a:r>
              <a:t>Restraint is not a form of treatment or punishment.</a:t>
            </a:r>
          </a:p>
          <a:p>
            <a:pPr marL="329184" indent="-329184" defTabSz="877823">
              <a:spcBef>
                <a:spcPts val="600"/>
              </a:spcBef>
              <a:defRPr sz="2688">
                <a:uFill>
                  <a:solidFill>
                    <a:srgbClr val="FF0000"/>
                  </a:solidFill>
                </a:uFill>
              </a:defRPr>
            </a:pPr>
            <a:r>
              <a:t>Restraint is an emergency procedure.</a:t>
            </a:r>
          </a:p>
          <a:p>
            <a:pPr marL="329184" indent="-329184" defTabSz="877823">
              <a:spcBef>
                <a:spcPts val="600"/>
              </a:spcBef>
              <a:defRPr sz="2688"/>
            </a:pPr>
            <a:r>
              <a:t>Restraint is to be </a:t>
            </a:r>
            <a:r>
              <a:rPr>
                <a:uFill>
                  <a:solidFill>
                    <a:srgbClr val="FF0000"/>
                  </a:solidFill>
                </a:uFill>
              </a:rPr>
              <a:t>used only as a last resort</a:t>
            </a:r>
            <a:r>
              <a:t> when a student’s behavior poses a threat of assault, or imminent, serious, physical harm to self of others.</a:t>
            </a:r>
          </a:p>
        </p:txBody>
      </p:sp>
      <p:sp>
        <p:nvSpPr>
          <p:cNvPr id="206" name="Slide Number Placeholder 6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Text Box 5"/>
          <p:cNvSpPr txBox="1"/>
          <p:nvPr/>
        </p:nvSpPr>
        <p:spPr>
          <a:xfrm>
            <a:off x="609600" y="1524000"/>
            <a:ext cx="3429000" cy="7738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 46.03(1)(c) retains this same language.</a:t>
            </a:r>
          </a:p>
        </p:txBody>
      </p:sp>
      <p:grpSp>
        <p:nvGrpSpPr>
          <p:cNvPr id="210" name="Rectangle 6"/>
          <p:cNvGrpSpPr/>
          <p:nvPr/>
        </p:nvGrpSpPr>
        <p:grpSpPr>
          <a:xfrm>
            <a:off x="6858000" y="152399"/>
            <a:ext cx="2057400" cy="914401"/>
            <a:chOff x="0" y="0"/>
            <a:chExt cx="2057400" cy="914400"/>
          </a:xfrm>
        </p:grpSpPr>
        <p:sp>
          <p:nvSpPr>
            <p:cNvPr id="208" name="Rectangle"/>
            <p:cNvSpPr/>
            <p:nvPr/>
          </p:nvSpPr>
          <p:spPr>
            <a:xfrm>
              <a:off x="0" y="0"/>
              <a:ext cx="2057400" cy="9144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209" name="Regulation Section 46.04"/>
            <p:cNvSpPr txBox="1"/>
            <p:nvPr/>
          </p:nvSpPr>
          <p:spPr>
            <a:xfrm>
              <a:off x="0" y="0"/>
              <a:ext cx="2057400" cy="764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Times New Roman"/>
                </a:defRPr>
              </a:lvl1pPr>
            </a:lstStyle>
            <a:p>
              <a:pPr/>
              <a:r>
                <a:t>Regulation Section 46.04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/>
          <p:nvPr>
            <p:ph type="title"/>
          </p:nvPr>
        </p:nvSpPr>
        <p:spPr>
          <a:xfrm>
            <a:off x="533400" y="228600"/>
            <a:ext cx="7848600" cy="990600"/>
          </a:xfrm>
          <a:prstGeom prst="rect">
            <a:avLst/>
          </a:prstGeom>
        </p:spPr>
        <p:txBody>
          <a:bodyPr/>
          <a:lstStyle/>
          <a:p>
            <a:pPr/>
            <a:r>
              <a:t>Do </a:t>
            </a:r>
            <a:r>
              <a:rPr u="sng"/>
              <a:t>not</a:t>
            </a:r>
            <a:r>
              <a:t> use physical restraint</a:t>
            </a:r>
          </a:p>
        </p:txBody>
      </p:sp>
      <p:pic>
        <p:nvPicPr>
          <p:cNvPr id="213" name="picture&#10;&#10;Object 3" descr="picture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775" y="1295400"/>
            <a:ext cx="2203450" cy="223202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ectangle 4"/>
          <p:cNvSpPr txBox="1"/>
          <p:nvPr>
            <p:ph type="body" idx="1"/>
          </p:nvPr>
        </p:nvSpPr>
        <p:spPr>
          <a:xfrm>
            <a:off x="2438400" y="1143000"/>
            <a:ext cx="6400800" cy="5486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/>
            </a:pPr>
            <a:r>
              <a:t>When the student cannot be safely restrained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including medical contraindications.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As a standard response for any student.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/>
            </a:pPr>
            <a:r>
              <a:t>When non-physical interventions could be used.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/>
            </a:pPr>
            <a:r>
              <a:t>As a means of </a:t>
            </a:r>
            <a:r>
              <a:rPr u="sng">
                <a:solidFill>
                  <a:srgbClr val="FF0000"/>
                </a:solidFill>
              </a:rPr>
              <a:t>discipline</a:t>
            </a:r>
            <a:r>
              <a:t> or punishment.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/>
            </a:pPr>
            <a:r>
              <a:t>As a response to property destruction, school disruption, refusal to comply, or verbal threats.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 use of restraint may not be included in behavior plans or IEPs.  Begin to remove them now so they are not in plans as of 1/16.</a:t>
            </a:r>
          </a:p>
        </p:txBody>
      </p:sp>
      <p:sp>
        <p:nvSpPr>
          <p:cNvPr id="215" name="Slide Number Placeholder 6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Text Box 5"/>
          <p:cNvSpPr txBox="1"/>
          <p:nvPr/>
        </p:nvSpPr>
        <p:spPr>
          <a:xfrm>
            <a:off x="304800" y="3581400"/>
            <a:ext cx="2362200" cy="14596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46.04(3) &amp; </a:t>
            </a:r>
            <a:r>
              <a:rPr>
                <a:solidFill>
                  <a:srgbClr val="FF0000"/>
                </a:solidFill>
              </a:rPr>
              <a:t>Regulation 46.03(2)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1026"/>
          <p:cNvSpPr txBox="1"/>
          <p:nvPr>
            <p:ph type="title"/>
          </p:nvPr>
        </p:nvSpPr>
        <p:spPr>
          <a:xfrm>
            <a:off x="685800" y="304800"/>
            <a:ext cx="48768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 defTabSz="832104">
              <a:defRPr sz="3549"/>
            </a:pPr>
            <a:r>
              <a:t>Proper Administration </a:t>
            </a:r>
            <a:br/>
            <a:r>
              <a:t>of Physical Restraint</a:t>
            </a:r>
          </a:p>
        </p:txBody>
      </p:sp>
      <p:sp>
        <p:nvSpPr>
          <p:cNvPr id="219" name="Rectangle 1027"/>
          <p:cNvSpPr txBox="1"/>
          <p:nvPr>
            <p:ph type="body" idx="1"/>
          </p:nvPr>
        </p:nvSpPr>
        <p:spPr>
          <a:xfrm>
            <a:off x="381000" y="1600200"/>
            <a:ext cx="8077200" cy="4800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Remember training considerations. </a:t>
            </a:r>
          </a:p>
          <a:p>
            <a:pPr>
              <a:spcBef>
                <a:spcPts val="600"/>
              </a:spcBef>
              <a:defRPr sz="2800"/>
            </a:pPr>
            <a:r>
              <a:t>Have an adult witness if possible.</a:t>
            </a:r>
          </a:p>
          <a:p>
            <a:pPr>
              <a:spcBef>
                <a:spcPts val="600"/>
              </a:spcBef>
              <a:defRPr sz="2800"/>
            </a:pPr>
            <a:r>
              <a:t>Use only the amount of force necessary to protect the student or others.</a:t>
            </a:r>
          </a:p>
          <a:p>
            <a:pPr>
              <a:spcBef>
                <a:spcPts val="600"/>
              </a:spcBef>
              <a:defRPr sz="2800"/>
            </a:pPr>
            <a:r>
              <a:t>Use the safest method.  Do not use floor or prone restraints unless you have received  in-depth training </a:t>
            </a:r>
            <a:r>
              <a:rPr u="sng">
                <a:solidFill>
                  <a:srgbClr val="FF0000"/>
                </a:solidFill>
              </a:rPr>
              <a:t>–for prone, all required steps must be completed beforehand</a:t>
            </a:r>
            <a:r>
              <a:t>.</a:t>
            </a:r>
            <a:r>
              <a:rPr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600"/>
              </a:spcBef>
              <a:defRPr sz="2800"/>
            </a:pPr>
            <a:r>
              <a:t>Discontinue restraint ASAP </a:t>
            </a:r>
            <a:r>
              <a:rPr u="sng">
                <a:solidFill>
                  <a:srgbClr val="FF0000"/>
                </a:solidFill>
              </a:rPr>
              <a:t>or if the student indicates that s/he cannot breathe</a:t>
            </a:r>
            <a:r>
              <a:t>.</a:t>
            </a:r>
          </a:p>
        </p:txBody>
      </p:sp>
      <p:sp>
        <p:nvSpPr>
          <p:cNvPr id="220" name="Slide Number Placeholder 5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Text Box 1028"/>
          <p:cNvSpPr txBox="1"/>
          <p:nvPr/>
        </p:nvSpPr>
        <p:spPr>
          <a:xfrm>
            <a:off x="6019800" y="304800"/>
            <a:ext cx="2667000" cy="1116717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Section 46.05 (current) and </a:t>
            </a:r>
            <a:r>
              <a:rPr>
                <a:solidFill>
                  <a:srgbClr val="FF0000"/>
                </a:solidFill>
              </a:rPr>
              <a:t>46.05 (new)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"/>
          <p:cNvSpPr txBox="1"/>
          <p:nvPr>
            <p:ph type="title"/>
          </p:nvPr>
        </p:nvSpPr>
        <p:spPr>
          <a:xfrm>
            <a:off x="1828800" y="304800"/>
            <a:ext cx="5486400" cy="1143000"/>
          </a:xfrm>
          <a:prstGeom prst="rect">
            <a:avLst/>
          </a:prstGeom>
          <a:solidFill>
            <a:srgbClr val="FFCCCC"/>
          </a:solidFill>
        </p:spPr>
        <p:txBody>
          <a:bodyPr/>
          <a:lstStyle/>
          <a:p>
            <a:pPr/>
            <a:r>
              <a:t>Safety requirements</a:t>
            </a:r>
          </a:p>
        </p:txBody>
      </p:sp>
      <p:sp>
        <p:nvSpPr>
          <p:cNvPr id="224" name="Rectangle 4"/>
          <p:cNvSpPr txBox="1"/>
          <p:nvPr>
            <p:ph type="body" idx="1"/>
          </p:nvPr>
        </p:nvSpPr>
        <p:spPr>
          <a:xfrm>
            <a:off x="495300" y="1905000"/>
            <a:ext cx="8153400" cy="4648200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spcBef>
                <a:spcPts val="600"/>
              </a:spcBef>
              <a:defRPr sz="2632"/>
            </a:pPr>
            <a:r>
              <a:t>Know students’ medical and psychological limitations,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including known or suspected trauma history.</a:t>
            </a:r>
            <a:endParaRPr>
              <a:solidFill>
                <a:srgbClr val="FF0000"/>
              </a:solidFill>
            </a:endParaRPr>
          </a:p>
          <a:p>
            <a:pPr marL="322325" indent="-322325" defTabSz="859536">
              <a:spcBef>
                <a:spcPts val="600"/>
              </a:spcBef>
              <a:defRPr sz="2632"/>
            </a:pPr>
            <a:r>
              <a:t>Make sure student is able to breathe and speak. 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If the student indicates that s/he cannot breathe the restraint must be stopped.</a:t>
            </a:r>
            <a:r>
              <a:rPr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322325" indent="-322325" defTabSz="859536">
              <a:spcBef>
                <a:spcPts val="600"/>
              </a:spcBef>
              <a:defRPr sz="2632"/>
            </a:pPr>
            <a:r>
              <a:t>Monitor physical well-being, respiration,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skin temperature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, </a:t>
            </a:r>
            <a:r>
              <a:rPr>
                <a:uFill>
                  <a:solidFill>
                    <a:srgbClr val="FF0000"/>
                  </a:solidFill>
                </a:uFill>
              </a:rPr>
              <a:t>and color.</a:t>
            </a:r>
          </a:p>
          <a:p>
            <a:pPr marL="322325" indent="-322325" defTabSz="859536">
              <a:spcBef>
                <a:spcPts val="600"/>
              </a:spcBef>
              <a:defRPr sz="2632"/>
            </a:pPr>
            <a:r>
              <a:t>If student experiences physical distress -- release restraint and seek medical assistance immediately.</a:t>
            </a:r>
          </a:p>
        </p:txBody>
      </p:sp>
      <p:sp>
        <p:nvSpPr>
          <p:cNvPr id="225" name="Slide Number Placeholder 6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Text Box 5"/>
          <p:cNvSpPr txBox="1"/>
          <p:nvPr/>
        </p:nvSpPr>
        <p:spPr>
          <a:xfrm>
            <a:off x="7315200" y="304799"/>
            <a:ext cx="1828800" cy="1459618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46.05(5) </a:t>
            </a:r>
            <a:r>
              <a:rPr>
                <a:solidFill>
                  <a:srgbClr val="FF0000"/>
                </a:solidFill>
              </a:rPr>
              <a:t>&amp; Regulation Section 46.05</a:t>
            </a:r>
          </a:p>
        </p:txBody>
      </p:sp>
      <p:pic>
        <p:nvPicPr>
          <p:cNvPr id="227" name="picture&#10;&#10;Object 0" descr="pictureObject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0"/>
            <a:ext cx="15240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"/>
          <p:cNvSpPr txBox="1"/>
          <p:nvPr>
            <p:ph type="title"/>
          </p:nvPr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Regulations do not prohibit or limit:</a:t>
            </a:r>
          </a:p>
        </p:txBody>
      </p:sp>
      <p:sp>
        <p:nvSpPr>
          <p:cNvPr id="230" name="Rectangle 3"/>
          <p:cNvSpPr txBox="1"/>
          <p:nvPr>
            <p:ph type="body" idx="1"/>
          </p:nvPr>
        </p:nvSpPr>
        <p:spPr>
          <a:xfrm>
            <a:off x="685800" y="1219200"/>
            <a:ext cx="7924800" cy="4495800"/>
          </a:xfrm>
          <a:prstGeom prst="rect">
            <a:avLst/>
          </a:prstGeom>
          <a:solidFill>
            <a:srgbClr val="CCECFF"/>
          </a:solidFill>
        </p:spPr>
        <p:txBody>
          <a:bodyPr/>
          <a:lstStyle/>
          <a:p>
            <a:pPr/>
            <a:r>
              <a:t>The right to report a crime.</a:t>
            </a:r>
          </a:p>
          <a:p>
            <a:pPr/>
            <a:r>
              <a:t>Law enforcement, judicial authorities, or school security personnel from completing their responsibilities.</a:t>
            </a:r>
          </a:p>
          <a:p>
            <a:pPr/>
            <a:r>
              <a:t>Mandated reporting of neglect or abuse.</a:t>
            </a:r>
          </a:p>
          <a:p>
            <a:pPr/>
            <a:r>
              <a:t>The use of reasonable force to protect oneself, a student, or others.</a:t>
            </a:r>
          </a:p>
        </p:txBody>
      </p:sp>
      <p:sp>
        <p:nvSpPr>
          <p:cNvPr id="231" name="Slide Number Placeholder 5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Text Box 4"/>
          <p:cNvSpPr txBox="1"/>
          <p:nvPr/>
        </p:nvSpPr>
        <p:spPr>
          <a:xfrm>
            <a:off x="685800" y="5715000"/>
            <a:ext cx="2743200" cy="4309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 46.04(4)</a:t>
            </a:r>
          </a:p>
        </p:txBody>
      </p:sp>
      <p:sp>
        <p:nvSpPr>
          <p:cNvPr id="233" name="Text Box 4"/>
          <p:cNvSpPr txBox="1"/>
          <p:nvPr/>
        </p:nvSpPr>
        <p:spPr>
          <a:xfrm>
            <a:off x="3886200" y="5715000"/>
            <a:ext cx="4648200" cy="4309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Regulations 46.03(4) &amp; 46.01(4)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"/>
          <p:cNvSpPr txBox="1"/>
          <p:nvPr>
            <p:ph type="title"/>
          </p:nvPr>
        </p:nvSpPr>
        <p:spPr>
          <a:xfrm>
            <a:off x="685800" y="304800"/>
            <a:ext cx="7772400" cy="8382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/>
            <a:r>
              <a:t>Caution</a:t>
            </a:r>
          </a:p>
        </p:txBody>
      </p:sp>
      <p:sp>
        <p:nvSpPr>
          <p:cNvPr id="135" name="Rectangle 3"/>
          <p:cNvSpPr txBox="1"/>
          <p:nvPr>
            <p:ph type="body" idx="1"/>
          </p:nvPr>
        </p:nvSpPr>
        <p:spPr>
          <a:xfrm>
            <a:off x="0" y="1143000"/>
            <a:ext cx="8763000" cy="5715000"/>
          </a:xfrm>
          <a:prstGeom prst="rect">
            <a:avLst/>
          </a:prstGeom>
        </p:spPr>
        <p:txBody>
          <a:bodyPr/>
          <a:lstStyle/>
          <a:p>
            <a:pPr/>
            <a:r>
              <a:t>This presentation provides an overview of the</a:t>
            </a:r>
            <a:r>
              <a:rPr u="sng">
                <a:solidFill>
                  <a:srgbClr val="FF0000"/>
                </a:solidFill>
              </a:rPr>
              <a:t> </a:t>
            </a:r>
            <a:r>
              <a:t>regulatory requirements for the use of physical restraint, but does not iterate all of the detail in the regulations.</a:t>
            </a:r>
          </a:p>
          <a:p>
            <a:pPr/>
            <a:r>
              <a:t>Throughout the presentation there are references to the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revised regulations </a:t>
            </a:r>
            <a:r>
              <a:t>which take effect on January 1, 2016. </a:t>
            </a:r>
          </a:p>
          <a:p>
            <a:pPr/>
            <a:r>
              <a:t>Cites to the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revised regulations </a:t>
            </a:r>
            <a:r>
              <a:t>are noted in </a:t>
            </a:r>
            <a:r>
              <a:rPr>
                <a:solidFill>
                  <a:srgbClr val="FF0000"/>
                </a:solidFill>
              </a:rPr>
              <a:t>red.</a:t>
            </a:r>
            <a:endParaRPr>
              <a:solidFill>
                <a:srgbClr val="FF0000"/>
              </a:solidFill>
            </a:endParaRPr>
          </a:p>
          <a:p>
            <a:pPr/>
            <a:r>
              <a:t>All school staff should read and be familiar with the regulations.</a:t>
            </a:r>
          </a:p>
        </p:txBody>
      </p:sp>
      <p:sp>
        <p:nvSpPr>
          <p:cNvPr id="136" name="Slide Number Placeholder 5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 txBox="1"/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/>
          <a:lstStyle>
            <a:lvl1pPr defTabSz="905255">
              <a:defRPr b="1" sz="3564"/>
            </a:lvl1pPr>
          </a:lstStyle>
          <a:p>
            <a:pPr/>
            <a:r>
              <a:t>Follow-Up Procedure:  Prevention/Learning from the Experience</a:t>
            </a:r>
          </a:p>
        </p:txBody>
      </p:sp>
      <p:sp>
        <p:nvSpPr>
          <p:cNvPr id="236" name="Rectangle 3"/>
          <p:cNvSpPr txBox="1"/>
          <p:nvPr>
            <p:ph type="body" sz="half" idx="1"/>
          </p:nvPr>
        </p:nvSpPr>
        <p:spPr>
          <a:xfrm>
            <a:off x="381000" y="2057400"/>
            <a:ext cx="41148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Following every restraint action taken, the circumstances should be discussed with the student, and with others, as appropriate.</a:t>
            </a:r>
          </a:p>
          <a:p>
            <a:pPr>
              <a:spcBef>
                <a:spcPts val="600"/>
              </a:spcBef>
              <a:defRPr sz="2800"/>
            </a:pPr>
            <a:r>
              <a:t>Ask:  “How can we avoid this happening again?”</a:t>
            </a:r>
          </a:p>
        </p:txBody>
      </p:sp>
      <p:pic>
        <p:nvPicPr>
          <p:cNvPr id="237" name="picture&#10;&#10;Object 4" descr="picture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3429000"/>
            <a:ext cx="2133600" cy="1981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 Placeholder 6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Text Box 9"/>
          <p:cNvSpPr txBox="1"/>
          <p:nvPr/>
        </p:nvSpPr>
        <p:spPr>
          <a:xfrm>
            <a:off x="7162800" y="1676400"/>
            <a:ext cx="1600200" cy="7738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 46.05(5)(d)</a:t>
            </a:r>
          </a:p>
        </p:txBody>
      </p:sp>
      <p:sp>
        <p:nvSpPr>
          <p:cNvPr id="240" name="Text Box 9"/>
          <p:cNvSpPr txBox="1"/>
          <p:nvPr/>
        </p:nvSpPr>
        <p:spPr>
          <a:xfrm>
            <a:off x="5715000" y="2514600"/>
            <a:ext cx="3048000" cy="4309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 46.05(5)(e)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"/>
          <p:cNvSpPr txBox="1"/>
          <p:nvPr>
            <p:ph type="title"/>
          </p:nvPr>
        </p:nvSpPr>
        <p:spPr>
          <a:xfrm>
            <a:off x="0" y="228600"/>
            <a:ext cx="7772400" cy="914400"/>
          </a:xfrm>
          <a:prstGeom prst="rect">
            <a:avLst/>
          </a:prstGeom>
          <a:solidFill>
            <a:srgbClr val="CCFF99"/>
          </a:solidFill>
        </p:spPr>
        <p:txBody>
          <a:bodyPr/>
          <a:lstStyle>
            <a:lvl1pPr>
              <a:spcBef>
                <a:spcPts val="3900"/>
              </a:spcBef>
            </a:lvl1pPr>
          </a:lstStyle>
          <a:p>
            <a:pPr/>
            <a:r>
              <a:t>Key Reporting Requirements</a:t>
            </a:r>
          </a:p>
        </p:txBody>
      </p:sp>
      <p:sp>
        <p:nvSpPr>
          <p:cNvPr id="243" name="Rectangle 3"/>
          <p:cNvSpPr txBox="1"/>
          <p:nvPr>
            <p:ph type="body" idx="1"/>
          </p:nvPr>
        </p:nvSpPr>
        <p:spPr>
          <a:xfrm>
            <a:off x="304800" y="1219200"/>
            <a:ext cx="8534400" cy="5257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u="sng"/>
            </a:pPr>
            <a:r>
              <a:t>When to Report</a:t>
            </a:r>
            <a:r>
              <a:rPr u="none"/>
              <a:t>:  Currently report only restraints over 5 minutes or in any case of an injury (to student or staff). </a:t>
            </a:r>
            <a:r>
              <a:rPr u="none">
                <a:solidFill>
                  <a:srgbClr val="FF0000"/>
                </a:solidFill>
              </a:rPr>
              <a:t>As of 1/1/16 report the use of any restraint.</a:t>
            </a:r>
            <a:endParaRPr u="none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defRPr sz="2800" u="sng"/>
            </a:pPr>
            <a:r>
              <a:t>Notify School Administration</a:t>
            </a:r>
            <a:r>
              <a:rPr u="none"/>
              <a:t>:  Notify school administration as soon as possible, &amp; provide written report by the next school working day.</a:t>
            </a:r>
            <a:endParaRPr u="none"/>
          </a:p>
          <a:p>
            <a:pPr>
              <a:spcBef>
                <a:spcPts val="600"/>
              </a:spcBef>
              <a:defRPr sz="2800" u="sng"/>
            </a:pPr>
            <a:r>
              <a:t>Notify Parents</a:t>
            </a:r>
            <a:r>
              <a:rPr u="none"/>
              <a:t>:  The principal or director of the program notifies the parent, verbally as soon as possible </a:t>
            </a:r>
            <a:r>
              <a:rPr u="none">
                <a:solidFill>
                  <a:srgbClr val="FF0000"/>
                </a:solidFill>
              </a:rPr>
              <a:t>(verbally within 24 hours), </a:t>
            </a:r>
            <a:r>
              <a:rPr u="none"/>
              <a:t>and by written report within 3 school working days.</a:t>
            </a:r>
            <a:endParaRPr u="none"/>
          </a:p>
          <a:p>
            <a:pPr>
              <a:spcBef>
                <a:spcPts val="600"/>
              </a:spcBef>
              <a:defRPr sz="2800">
                <a:solidFill>
                  <a:srgbClr val="FF0000"/>
                </a:solidFill>
              </a:defRPr>
            </a:pPr>
            <a:r>
              <a:t>Student and parents must be allowed to comment</a:t>
            </a:r>
          </a:p>
        </p:txBody>
      </p:sp>
      <p:sp>
        <p:nvSpPr>
          <p:cNvPr id="244" name="Slide Number Placeholder 5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5" name="Text Box 4"/>
          <p:cNvSpPr txBox="1"/>
          <p:nvPr/>
        </p:nvSpPr>
        <p:spPr>
          <a:xfrm>
            <a:off x="914400" y="6172200"/>
            <a:ext cx="7086600" cy="4309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Section 46.06 (current) </a:t>
            </a:r>
            <a:r>
              <a:rPr>
                <a:solidFill>
                  <a:srgbClr val="FF0000"/>
                </a:solidFill>
              </a:rPr>
              <a:t>&amp; 46.06 (new)</a:t>
            </a:r>
          </a:p>
        </p:txBody>
      </p:sp>
      <p:pic>
        <p:nvPicPr>
          <p:cNvPr id="246" name="picture&#10;&#10;Picture 6" descr="picture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0" y="0"/>
            <a:ext cx="14478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"/>
          <p:cNvSpPr txBox="1"/>
          <p:nvPr>
            <p:ph type="title"/>
          </p:nvPr>
        </p:nvSpPr>
        <p:spPr>
          <a:xfrm>
            <a:off x="304800" y="0"/>
            <a:ext cx="6324600" cy="914400"/>
          </a:xfrm>
          <a:prstGeom prst="rect">
            <a:avLst/>
          </a:prstGeom>
          <a:solidFill>
            <a:srgbClr val="CCECFF"/>
          </a:solidFill>
          <a:ln w="9525">
            <a:solidFill>
              <a:srgbClr val="FFFFFF"/>
            </a:solidFill>
            <a:miter lim="800000"/>
          </a:ln>
        </p:spPr>
        <p:txBody>
          <a:bodyPr/>
          <a:lstStyle>
            <a:lvl1pPr algn="l" defTabSz="859536">
              <a:defRPr sz="4136"/>
            </a:lvl1pPr>
          </a:lstStyle>
          <a:p>
            <a:pPr/>
            <a:r>
              <a:t>Content of Written Report</a:t>
            </a:r>
          </a:p>
        </p:txBody>
      </p:sp>
      <p:sp>
        <p:nvSpPr>
          <p:cNvPr id="249" name="Rectangle 3"/>
          <p:cNvSpPr txBox="1"/>
          <p:nvPr>
            <p:ph type="body" idx="1"/>
          </p:nvPr>
        </p:nvSpPr>
        <p:spPr>
          <a:xfrm>
            <a:off x="228600" y="1219200"/>
            <a:ext cx="8686800" cy="5410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 u="sng">
                <a:solidFill>
                  <a:srgbClr val="FF0000"/>
                </a:solidFill>
              </a:defRPr>
            </a:pPr>
            <a:r>
              <a:t>Who was restrained? </a:t>
            </a:r>
            <a:r>
              <a:rPr u="none">
                <a:solidFill>
                  <a:srgbClr val="000000"/>
                </a:solidFill>
              </a:rPr>
              <a:t>Who participated in the restraint?  Observers? Who was informed and when?</a:t>
            </a:r>
            <a:endParaRPr u="none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28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If longer than 20 minutes the name of the principal or designee who approved the continuation.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When did the restraint occur?  (date/time)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What was happening before, during, and after the restraint? Describe alternative efforts attempted.  What behavior prompted the restraint? Describe the restraint –holds used and reasons for their use.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Documentation of any injury to students or staff.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Has the school taken, or will it take, any further actions, including disciplinary consequences?</a:t>
            </a:r>
          </a:p>
        </p:txBody>
      </p:sp>
      <p:sp>
        <p:nvSpPr>
          <p:cNvPr id="250" name="Slide Number Placeholder 5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1" name="Text Box 4"/>
          <p:cNvSpPr txBox="1"/>
          <p:nvPr/>
        </p:nvSpPr>
        <p:spPr>
          <a:xfrm>
            <a:off x="6629400" y="0"/>
            <a:ext cx="2438400" cy="1116717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</a:t>
            </a:r>
          </a:p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46.06(4) (current) </a:t>
            </a:r>
            <a:r>
              <a:rPr>
                <a:solidFill>
                  <a:srgbClr val="FF0000"/>
                </a:solidFill>
              </a:rPr>
              <a:t>and new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2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Key Data Keeping Aspect: Ongoing Log</a:t>
            </a:r>
          </a:p>
        </p:txBody>
      </p:sp>
      <p:pic>
        <p:nvPicPr>
          <p:cNvPr id="254" name="picture&#10;&#10;Object 3" descr="picture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673350"/>
            <a:ext cx="2895600" cy="2730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angle 4"/>
          <p:cNvSpPr txBox="1"/>
          <p:nvPr>
            <p:ph type="body" sz="half" idx="1"/>
          </p:nvPr>
        </p:nvSpPr>
        <p:spPr>
          <a:xfrm>
            <a:off x="3276600" y="1981200"/>
            <a:ext cx="55626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School district maintains a log of all reported instances of physical restraint in the school. 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Use the log for review of incidences and consideration of school safety policies and procedures.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solidFill>
                  <a:srgbClr val="FF0000"/>
                </a:solidFill>
              </a:defRPr>
            </a:pPr>
            <a:r>
              <a:t>The following two slides detail additional restraint data review requirements.</a:t>
            </a:r>
          </a:p>
        </p:txBody>
      </p:sp>
      <p:sp>
        <p:nvSpPr>
          <p:cNvPr id="256" name="Slide Number Placeholder 6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7" name="Text Box 5"/>
          <p:cNvSpPr txBox="1"/>
          <p:nvPr/>
        </p:nvSpPr>
        <p:spPr>
          <a:xfrm>
            <a:off x="381000" y="914400"/>
            <a:ext cx="1577975" cy="14596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46.06(2) (current) </a:t>
            </a:r>
            <a:r>
              <a:rPr>
                <a:solidFill>
                  <a:srgbClr val="FF0000"/>
                </a:solidFill>
              </a:rPr>
              <a:t>and new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1"/>
          <p:cNvSpPr txBox="1"/>
          <p:nvPr>
            <p:ph type="title"/>
          </p:nvPr>
        </p:nvSpPr>
        <p:spPr>
          <a:xfrm>
            <a:off x="990600" y="152400"/>
            <a:ext cx="57912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New: Individual Student Review (weekly)</a:t>
            </a:r>
          </a:p>
        </p:txBody>
      </p:sp>
      <p:sp>
        <p:nvSpPr>
          <p:cNvPr id="260" name="Content Placeholder 2"/>
          <p:cNvSpPr txBox="1"/>
          <p:nvPr>
            <p:ph type="body" idx="1"/>
          </p:nvPr>
        </p:nvSpPr>
        <p:spPr>
          <a:xfrm>
            <a:off x="304800" y="1371600"/>
            <a:ext cx="8534400" cy="4953000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defRPr sz="3072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Principal is to identify individual students restrained multiple times within the previous week and convene a review team to consider:</a:t>
            </a:r>
          </a:p>
          <a:p>
            <a:pPr lvl="1" marL="713231" indent="-274320" defTabSz="877823">
              <a:spcBef>
                <a:spcPts val="600"/>
              </a:spcBef>
              <a:defRPr sz="2688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Reports about the use of restraint, and comments provided by parents and the student.</a:t>
            </a:r>
          </a:p>
          <a:p>
            <a:pPr lvl="1" marL="713231" indent="-274320" defTabSz="877823">
              <a:spcBef>
                <a:spcPts val="600"/>
              </a:spcBef>
              <a:defRPr sz="2688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Analyze circumstances and factors leading up to the perception of need for the use of restraint.</a:t>
            </a:r>
          </a:p>
          <a:p>
            <a:pPr lvl="1" marL="713231" indent="-274320" defTabSz="877823">
              <a:spcBef>
                <a:spcPts val="600"/>
              </a:spcBef>
              <a:defRPr sz="2688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Consider strategies to reduce or eliminate the use of restraint for this student in the future.</a:t>
            </a:r>
          </a:p>
          <a:p>
            <a:pPr lvl="1" marL="713231" indent="-274320" defTabSz="877823">
              <a:spcBef>
                <a:spcPts val="600"/>
              </a:spcBef>
              <a:defRPr sz="2688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Review team agreement on a written plan of action.</a:t>
            </a:r>
          </a:p>
        </p:txBody>
      </p:sp>
      <p:sp>
        <p:nvSpPr>
          <p:cNvPr id="261" name="Slide Number Placeholder 3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Text Box 4"/>
          <p:cNvSpPr txBox="1"/>
          <p:nvPr/>
        </p:nvSpPr>
        <p:spPr>
          <a:xfrm>
            <a:off x="6934200" y="304800"/>
            <a:ext cx="1524000" cy="7738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 46.06(5)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/>
          <p:nvPr>
            <p:ph type="title"/>
          </p:nvPr>
        </p:nvSpPr>
        <p:spPr>
          <a:xfrm>
            <a:off x="685800" y="304800"/>
            <a:ext cx="74676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New: Administrative Review (monthly)</a:t>
            </a:r>
          </a:p>
        </p:txBody>
      </p:sp>
      <p:sp>
        <p:nvSpPr>
          <p:cNvPr id="265" name="Content Placeholder 2"/>
          <p:cNvSpPr txBox="1"/>
          <p:nvPr>
            <p:ph type="body" idx="1"/>
          </p:nvPr>
        </p:nvSpPr>
        <p:spPr>
          <a:xfrm>
            <a:off x="685800" y="1524000"/>
            <a:ext cx="7772400" cy="5105400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defRPr sz="3136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The principal shall conduct a monthly review of school-wide restraint data. </a:t>
            </a:r>
          </a:p>
          <a:p>
            <a:pPr marL="336042" indent="-336042" defTabSz="896111">
              <a:defRPr sz="3136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 Consider patterns of use, looking for commonalities.</a:t>
            </a:r>
          </a:p>
          <a:p>
            <a:pPr marL="336042" indent="-336042" defTabSz="896111">
              <a:defRPr sz="3136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Principal will consider modification(s) to the restraint policy.</a:t>
            </a:r>
          </a:p>
          <a:p>
            <a:pPr marL="336042" indent="-336042" defTabSz="896111">
              <a:defRPr sz="3136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Determine need for additional training.</a:t>
            </a:r>
          </a:p>
          <a:p>
            <a:pPr marL="336042" indent="-336042" defTabSz="896111">
              <a:defRPr sz="3136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Determine other necessary actions to reduce the need for the use of restraint. </a:t>
            </a:r>
          </a:p>
        </p:txBody>
      </p:sp>
      <p:sp>
        <p:nvSpPr>
          <p:cNvPr id="266" name="Slide Number Placeholder 3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7" name="Text Box 4"/>
          <p:cNvSpPr txBox="1"/>
          <p:nvPr/>
        </p:nvSpPr>
        <p:spPr>
          <a:xfrm>
            <a:off x="7391400" y="1905000"/>
            <a:ext cx="1524000" cy="773817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Regulation 46.06(6)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2"/>
          <p:cNvSpPr txBox="1"/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/>
            <a:r>
              <a:t>Reporting to the Department</a:t>
            </a:r>
          </a:p>
        </p:txBody>
      </p:sp>
      <p:sp>
        <p:nvSpPr>
          <p:cNvPr id="270" name="Content Placeholder 9"/>
          <p:cNvSpPr txBox="1"/>
          <p:nvPr>
            <p:ph type="body" sz="half" idx="1"/>
          </p:nvPr>
        </p:nvSpPr>
        <p:spPr>
          <a:xfrm>
            <a:off x="419100" y="1883230"/>
            <a:ext cx="4114800" cy="4114801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spcBef>
                <a:spcPts val="500"/>
              </a:spcBef>
              <a:defRPr sz="2256"/>
            </a:pPr>
            <a:r>
              <a:t>Extended restraints (restraints over 20 minutes).</a:t>
            </a:r>
          </a:p>
          <a:p>
            <a:pPr marL="322325" indent="-322325" defTabSz="859536">
              <a:defRPr sz="2256"/>
            </a:pP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Any time there is a </a:t>
            </a:r>
            <a:r>
              <a:rPr u="sng"/>
              <a:t>serious</a:t>
            </a:r>
            <a:r>
              <a:t> injury.</a:t>
            </a: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Send report within 5 school working days of restraint. Include log for 30 day period prior to restraint.</a:t>
            </a: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Department may determine additional required action.  </a:t>
            </a:r>
          </a:p>
        </p:txBody>
      </p:sp>
      <p:sp>
        <p:nvSpPr>
          <p:cNvPr id="271" name="Content Placeholder 10"/>
          <p:cNvSpPr txBox="1"/>
          <p:nvPr/>
        </p:nvSpPr>
        <p:spPr>
          <a:xfrm>
            <a:off x="4648200" y="1472067"/>
            <a:ext cx="4038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Collect and annually report all physical restraints to the Department.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Report </a:t>
            </a:r>
            <a:r>
              <a:rPr b="1"/>
              <a:t>all</a:t>
            </a:r>
            <a:r>
              <a:t> restraint related injuries to the Department within 3  school working days.</a:t>
            </a:r>
          </a:p>
        </p:txBody>
      </p:sp>
      <p:sp>
        <p:nvSpPr>
          <p:cNvPr id="272" name="Slide Number Placeholder 5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3" name="Text Box 4"/>
          <p:cNvSpPr txBox="1"/>
          <p:nvPr/>
        </p:nvSpPr>
        <p:spPr>
          <a:xfrm>
            <a:off x="4876800" y="5105400"/>
            <a:ext cx="1905000" cy="11167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46.06(5) &amp; </a:t>
            </a:r>
            <a:r>
              <a:rPr>
                <a:solidFill>
                  <a:srgbClr val="FF0000"/>
                </a:solidFill>
              </a:rPr>
              <a:t>46.06(7&amp;8)</a:t>
            </a:r>
          </a:p>
        </p:txBody>
      </p:sp>
      <p:pic>
        <p:nvPicPr>
          <p:cNvPr id="274" name="picture&#10;&#10;Picture 9" descr="picturePicture 9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4572000"/>
            <a:ext cx="16764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"/>
          <p:cNvSpPr txBox="1"/>
          <p:nvPr>
            <p:ph type="title"/>
          </p:nvPr>
        </p:nvSpPr>
        <p:spPr>
          <a:xfrm>
            <a:off x="685800" y="228600"/>
            <a:ext cx="7772400" cy="2819400"/>
          </a:xfrm>
          <a:prstGeom prst="rect">
            <a:avLst/>
          </a:prstGeom>
          <a:solidFill>
            <a:srgbClr val="CCECFF"/>
          </a:solidFill>
        </p:spPr>
        <p:txBody>
          <a:bodyPr/>
          <a:lstStyle/>
          <a:p>
            <a:pPr defTabSz="758951">
              <a:defRPr b="1" sz="2656">
                <a:solidFill>
                  <a:srgbClr val="CC3300"/>
                </a:solidFill>
              </a:defRPr>
            </a:pPr>
            <a:br/>
            <a:r>
              <a:t>Find the Regulations:</a:t>
            </a:r>
            <a:r>
              <a:rPr b="0" sz="2075">
                <a:solidFill>
                  <a:srgbClr val="FF0066"/>
                </a:solidFill>
              </a:rPr>
              <a:t>  </a:t>
            </a:r>
            <a:r>
              <a:rPr b="0" sz="2075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</a:t>
            </a:r>
            <a:r>
              <a:rPr b="0" sz="2075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www.doe.mass.edu/lawsregs/603cmr46.pdf</a:t>
            </a:r>
            <a:br/>
            <a:r>
              <a:rPr b="0" sz="2075">
                <a:solidFill>
                  <a:srgbClr val="000000"/>
                </a:solidFill>
              </a:rPr>
              <a:t>See 603 CMR 46.00</a:t>
            </a:r>
            <a:br>
              <a:rPr b="0" sz="2075">
                <a:solidFill>
                  <a:srgbClr val="000000"/>
                </a:solidFill>
              </a:rPr>
            </a:br>
            <a:r>
              <a:rPr b="0" sz="2075">
                <a:solidFill>
                  <a:srgbClr val="FF0000"/>
                </a:solidFill>
              </a:rPr>
              <a:t>The revised regulations </a:t>
            </a:r>
            <a:r>
              <a:rPr b="0" sz="2075">
                <a:solidFill>
                  <a:srgbClr val="000000"/>
                </a:solidFill>
              </a:rPr>
              <a:t>can be found under:</a:t>
            </a:r>
            <a:br>
              <a:rPr b="0" sz="2075">
                <a:solidFill>
                  <a:srgbClr val="000000"/>
                </a:solidFill>
              </a:rPr>
            </a:br>
            <a:r>
              <a:rPr sz="2075">
                <a:solidFill>
                  <a:srgbClr val="000000"/>
                </a:solidFill>
              </a:rPr>
              <a:t> Recently Approved Regulations and Regulations Amendments</a:t>
            </a:r>
            <a:br>
              <a:rPr sz="2075">
                <a:solidFill>
                  <a:srgbClr val="000000"/>
                </a:solidFill>
              </a:rPr>
            </a:br>
          </a:p>
        </p:txBody>
      </p:sp>
      <p:pic>
        <p:nvPicPr>
          <p:cNvPr id="277" name="picture&#10;&#10;Object 6" descr="picture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3048000"/>
            <a:ext cx="1857375" cy="3614738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lide Number Placeholder 4"/>
          <p:cNvSpPr txBox="1"/>
          <p:nvPr>
            <p:ph type="sldNum" sz="quarter" idx="2"/>
          </p:nvPr>
        </p:nvSpPr>
        <p:spPr>
          <a:xfrm>
            <a:off x="8430259" y="6401179"/>
            <a:ext cx="2565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WordArt 10"/>
          <p:cNvSpPr txBox="1"/>
          <p:nvPr/>
        </p:nvSpPr>
        <p:spPr>
          <a:xfrm>
            <a:off x="3997319" y="3429000"/>
            <a:ext cx="2978161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ln w="19049">
                  <a:solidFill>
                    <a:srgbClr val="99CCFF"/>
                  </a:solidFill>
                </a:ln>
                <a:solidFill>
                  <a:srgbClr val="0066CC"/>
                </a:solidFill>
                <a:effectLst>
                  <a:outerShdw sx="100000" sy="100000" kx="0" ky="0" algn="b" rotWithShape="0" blurRad="0" dist="35921" dir="270000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Any questions?</a:t>
            </a:r>
          </a:p>
        </p:txBody>
      </p:sp>
      <p:grpSp>
        <p:nvGrpSpPr>
          <p:cNvPr id="282" name="Rectangle 6"/>
          <p:cNvGrpSpPr/>
          <p:nvPr/>
        </p:nvGrpSpPr>
        <p:grpSpPr>
          <a:xfrm>
            <a:off x="2590800" y="5257799"/>
            <a:ext cx="6172200" cy="914401"/>
            <a:chOff x="0" y="0"/>
            <a:chExt cx="6172200" cy="914400"/>
          </a:xfrm>
        </p:grpSpPr>
        <p:sp>
          <p:nvSpPr>
            <p:cNvPr id="280" name="Rectangle"/>
            <p:cNvSpPr/>
            <p:nvPr/>
          </p:nvSpPr>
          <p:spPr>
            <a:xfrm>
              <a:off x="0" y="0"/>
              <a:ext cx="6172200" cy="914400"/>
            </a:xfrm>
            <a:prstGeom prst="rect">
              <a:avLst/>
            </a:prstGeom>
            <a:solidFill>
              <a:srgbClr val="CCE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281" name="Contact: Restraint@doe.mass.edu"/>
            <p:cNvSpPr txBox="1"/>
            <p:nvPr/>
          </p:nvSpPr>
          <p:spPr>
            <a:xfrm>
              <a:off x="0" y="0"/>
              <a:ext cx="6172200" cy="764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Times New Roman"/>
                </a:defRPr>
              </a:pPr>
              <a:r>
                <a:t>Contact: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Restraint@doe.mass.edu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title"/>
          </p:nvPr>
        </p:nvSpPr>
        <p:spPr>
          <a:prstGeom prst="rect">
            <a:avLst/>
          </a:prstGeom>
          <a:solidFill>
            <a:srgbClr val="B7DEE8"/>
          </a:solidFill>
        </p:spPr>
        <p:txBody>
          <a:bodyPr/>
          <a:lstStyle/>
          <a:p>
            <a:pPr/>
            <a:r>
              <a:t>Find the Regulations</a:t>
            </a:r>
          </a:p>
        </p:txBody>
      </p:sp>
      <p:sp>
        <p:nvSpPr>
          <p:cNvPr id="139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Previous and amended regulations on </a:t>
            </a:r>
            <a:r>
              <a:rPr b="1"/>
              <a:t>Physical Restraint </a:t>
            </a:r>
            <a:r>
              <a:t>at:</a:t>
            </a:r>
          </a:p>
          <a:p>
            <a:pPr>
              <a:buSzTx/>
              <a:buNone/>
            </a:pPr>
            <a:r>
              <a:t>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www.doe.mass.edu/lawsregs/603cmr46.pdf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New regulations in effect January 1, 2016</a:t>
            </a:r>
            <a:r>
              <a:rPr>
                <a:solidFill>
                  <a:srgbClr val="000000"/>
                </a:solidFill>
              </a:rPr>
              <a:t>, </a:t>
            </a:r>
            <a:r>
              <a:rPr b="1">
                <a:solidFill>
                  <a:srgbClr val="000000"/>
                </a:solidFill>
              </a:rPr>
              <a:t>Prevention of Physical Restraint and Requirements If Used</a:t>
            </a:r>
            <a:r>
              <a:rPr>
                <a:solidFill>
                  <a:srgbClr val="000000"/>
                </a:solidFill>
              </a:rPr>
              <a:t> at: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http://www.doe.mass.edu/lawsregs/</a:t>
            </a:r>
            <a:r>
              <a:rPr>
                <a:solidFill>
                  <a:srgbClr val="000000"/>
                </a:solidFill>
              </a:rPr>
              <a:t>   under Recently Approved Regulations</a:t>
            </a:r>
          </a:p>
        </p:txBody>
      </p:sp>
      <p:sp>
        <p:nvSpPr>
          <p:cNvPr id="140" name="Slide Number Placeholder 3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Training is IMPORTANT Because</a:t>
            </a:r>
          </a:p>
        </p:txBody>
      </p:sp>
      <p:pic>
        <p:nvPicPr>
          <p:cNvPr id="143" name="picture&#10;&#10;Object 3" descr="picture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341563"/>
            <a:ext cx="3505200" cy="339407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 4"/>
          <p:cNvSpPr txBox="1"/>
          <p:nvPr>
            <p:ph type="body" sz="half" idx="1"/>
          </p:nvPr>
        </p:nvSpPr>
        <p:spPr>
          <a:xfrm>
            <a:off x="4114800" y="1981200"/>
            <a:ext cx="47244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A safe school environment is better able to promote effective teaching and learning.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Preparing appropriate responses to potentially dangerous circumstances helps to eliminate or minimize negative consequences. </a:t>
            </a:r>
          </a:p>
        </p:txBody>
      </p:sp>
      <p:sp>
        <p:nvSpPr>
          <p:cNvPr id="145" name="Slide Number Placeholder 6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2"/>
          <p:cNvSpPr txBox="1"/>
          <p:nvPr>
            <p:ph type="title"/>
          </p:nvPr>
        </p:nvSpPr>
        <p:spPr>
          <a:xfrm>
            <a:off x="762000" y="228600"/>
            <a:ext cx="7772400" cy="762000"/>
          </a:xfrm>
          <a:prstGeom prst="rect">
            <a:avLst/>
          </a:prstGeom>
          <a:solidFill>
            <a:srgbClr val="FFCCCC"/>
          </a:solidFill>
        </p:spPr>
        <p:txBody>
          <a:bodyPr/>
          <a:lstStyle/>
          <a:p>
            <a:pPr/>
            <a:r>
              <a:t>Read the Regulations</a:t>
            </a:r>
          </a:p>
        </p:txBody>
      </p:sp>
      <p:sp>
        <p:nvSpPr>
          <p:cNvPr id="148" name="Rectangle 3"/>
          <p:cNvSpPr txBox="1"/>
          <p:nvPr>
            <p:ph type="body" sz="half" idx="1"/>
          </p:nvPr>
        </p:nvSpPr>
        <p:spPr>
          <a:xfrm>
            <a:off x="609600" y="1828800"/>
            <a:ext cx="5638800" cy="3200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/>
            </a:pPr>
            <a:r>
              <a:t>603 CMR 46.00 -- these regulations apply  to all public education programs including day schools, school events and school sponsored activities.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/>
            </a:pPr>
            <a:r>
              <a:t>Viewing this presentation does not substitute for a careful reading of the full regulatory requirements.</a:t>
            </a:r>
          </a:p>
        </p:txBody>
      </p:sp>
      <p:pic>
        <p:nvPicPr>
          <p:cNvPr id="149" name="picture&#10;&#10;Object 4" descr="picture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1951038"/>
            <a:ext cx="2286000" cy="166052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 Placeholder 6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 txBox="1"/>
          <p:nvPr>
            <p:ph type="title"/>
          </p:nvPr>
        </p:nvSpPr>
        <p:spPr>
          <a:xfrm>
            <a:off x="304800" y="381000"/>
            <a:ext cx="5562600" cy="114300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Key Aspect:  Training and Awareness</a:t>
            </a:r>
          </a:p>
        </p:txBody>
      </p:sp>
      <p:sp>
        <p:nvSpPr>
          <p:cNvPr id="153" name="Rectangle 3"/>
          <p:cNvSpPr txBox="1"/>
          <p:nvPr>
            <p:ph type="body" idx="1"/>
          </p:nvPr>
        </p:nvSpPr>
        <p:spPr>
          <a:xfrm>
            <a:off x="228600" y="1600200"/>
            <a:ext cx="8915400" cy="5257800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700"/>
              </a:spcBef>
              <a:defRPr sz="3168"/>
            </a:pPr>
            <a:r>
              <a:t>Annually, For ALL staff  - Review:</a:t>
            </a:r>
          </a:p>
          <a:p>
            <a:pPr lvl="1" marL="735520" indent="-282892" defTabSz="905255">
              <a:spcBef>
                <a:spcPts val="500"/>
              </a:spcBef>
              <a:defRPr sz="2376"/>
            </a:pPr>
            <a:r>
              <a:t>School restraint policy.</a:t>
            </a:r>
          </a:p>
          <a:p>
            <a:pPr lvl="1" marL="735520" indent="-282892" defTabSz="905255">
              <a:spcBef>
                <a:spcPts val="500"/>
              </a:spcBef>
              <a:defRPr sz="2376"/>
            </a:pPr>
            <a:r>
              <a:t>The school’s prevention and behavior support policy and procedures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including individual crisis planning</a:t>
            </a:r>
            <a:r>
              <a:rPr u="sng">
                <a:uFill>
                  <a:solidFill>
                    <a:srgbClr val="FF0000"/>
                  </a:solidFill>
                </a:uFill>
              </a:rPr>
              <a:t>.</a:t>
            </a:r>
          </a:p>
          <a:p>
            <a:pPr lvl="1" marL="735520" indent="-282892" defTabSz="905255">
              <a:spcBef>
                <a:spcPts val="500"/>
              </a:spcBef>
              <a:defRPr sz="2376"/>
            </a:pPr>
            <a:r>
              <a:t>Methods of prevention of need for physical restraint and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alternatives  to restraint.</a:t>
            </a:r>
            <a:endParaRPr>
              <a:solidFill>
                <a:srgbClr val="FF0000"/>
              </a:solidFill>
            </a:endParaRPr>
          </a:p>
          <a:p>
            <a:pPr lvl="1" marL="735520" indent="-282892" defTabSz="905255">
              <a:spcBef>
                <a:spcPts val="500"/>
              </a:spcBef>
              <a:defRPr sz="2376"/>
            </a:pPr>
            <a:r>
              <a:t>Types of restraint and related safety considerations.</a:t>
            </a:r>
          </a:p>
          <a:p>
            <a:pPr lvl="1" marL="735520" indent="-282892" defTabSz="905255">
              <a:spcBef>
                <a:spcPts val="500"/>
              </a:spcBef>
              <a:defRPr sz="2376"/>
            </a:pPr>
            <a:r>
              <a:t>Administering restraint in accordance with student’s needs/limitations</a:t>
            </a:r>
            <a:r>
              <a:rPr u="sng">
                <a:uFill>
                  <a:solidFill>
                    <a:srgbClr val="FF0000"/>
                  </a:solidFill>
                </a:u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including known or suspected trauma history</a:t>
            </a:r>
            <a:r>
              <a:rPr>
                <a:solidFill>
                  <a:srgbClr val="FF0000"/>
                </a:solidFill>
              </a:rPr>
              <a:t>.</a:t>
            </a:r>
          </a:p>
          <a:p>
            <a:pPr lvl="1" marL="735520" indent="-282892" defTabSz="905255">
              <a:spcBef>
                <a:spcPts val="500"/>
              </a:spcBef>
              <a:defRPr sz="2376"/>
            </a:pPr>
            <a:r>
              <a:t>Required reporting &amp; documentation.</a:t>
            </a:r>
          </a:p>
          <a:p>
            <a:pPr lvl="1" marL="735520" indent="-282892" defTabSz="905255">
              <a:spcBef>
                <a:spcPts val="500"/>
              </a:spcBef>
              <a:defRPr sz="2376"/>
            </a:pPr>
            <a:r>
              <a:t>Identification of selected staff to serve as information resource to school.</a:t>
            </a:r>
          </a:p>
        </p:txBody>
      </p:sp>
      <p:sp>
        <p:nvSpPr>
          <p:cNvPr id="154" name="Slide Number Placeholder 6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" name="Text Box 7"/>
          <p:cNvSpPr txBox="1"/>
          <p:nvPr/>
        </p:nvSpPr>
        <p:spPr>
          <a:xfrm>
            <a:off x="6477000" y="304800"/>
            <a:ext cx="1981200" cy="111671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46.03(1 &amp; 2) </a:t>
            </a:r>
            <a:r>
              <a:rPr>
                <a:solidFill>
                  <a:srgbClr val="FF0000"/>
                </a:solidFill>
              </a:rPr>
              <a:t>&amp; 46.04(2)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2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defTabSz="749808">
              <a:defRPr sz="3525"/>
            </a:lvl1pPr>
          </a:lstStyle>
          <a:p>
            <a:pPr/>
            <a:r>
              <a:t>For Selected Staff:  In-Depth Training - Contents</a:t>
            </a:r>
          </a:p>
        </p:txBody>
      </p:sp>
      <p:sp>
        <p:nvSpPr>
          <p:cNvPr id="158" name="Rectangle 3"/>
          <p:cNvSpPr txBox="1"/>
          <p:nvPr>
            <p:ph type="body" idx="1"/>
          </p:nvPr>
        </p:nvSpPr>
        <p:spPr>
          <a:xfrm>
            <a:off x="228600" y="1676400"/>
            <a:ext cx="5486400" cy="4876800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600"/>
              </a:spcBef>
              <a:defRPr sz="2772"/>
            </a:pPr>
            <a:r>
              <a:t>Prevention techniques.</a:t>
            </a:r>
          </a:p>
          <a:p>
            <a:pPr marL="339470" indent="-339470" defTabSz="905255">
              <a:spcBef>
                <a:spcPts val="600"/>
              </a:spcBef>
              <a:defRPr sz="2772"/>
            </a:pPr>
            <a:r>
              <a:t>Identifying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specific</a:t>
            </a:r>
            <a:r>
              <a:rPr u="sng">
                <a:uFill>
                  <a:solidFill>
                    <a:srgbClr val="FF0000"/>
                  </a:solidFill>
                </a:uFill>
              </a:rPr>
              <a:t> </a:t>
            </a:r>
            <a:r>
              <a:t>dangerous behaviors.</a:t>
            </a:r>
          </a:p>
          <a:p>
            <a:pPr marL="339470" indent="-339470" defTabSz="905255">
              <a:spcBef>
                <a:spcPts val="600"/>
              </a:spcBef>
              <a:defRPr sz="2772"/>
            </a:pPr>
            <a:r>
              <a:t>Experience in restraining and being restrained.</a:t>
            </a:r>
          </a:p>
          <a:p>
            <a:pPr marL="339470" indent="-339470" defTabSz="905255">
              <a:spcBef>
                <a:spcPts val="600"/>
              </a:spcBef>
              <a:defRPr sz="2772"/>
            </a:pPr>
            <a:r>
              <a:t>Demonstration of learned skills.</a:t>
            </a:r>
          </a:p>
          <a:p>
            <a:pPr marL="339470" indent="-339470" defTabSz="905255">
              <a:spcBef>
                <a:spcPts val="600"/>
              </a:spcBef>
              <a:defRPr sz="2772"/>
            </a:pPr>
            <a:r>
              <a:t>Recommended 16 hours.</a:t>
            </a:r>
          </a:p>
          <a:p>
            <a:pPr marL="339470" indent="-339470" defTabSz="905255">
              <a:spcBef>
                <a:spcPts val="600"/>
              </a:spcBef>
              <a:defRPr sz="2772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Instruction on the impact physical restraint has on the student and family.</a:t>
            </a:r>
          </a:p>
        </p:txBody>
      </p:sp>
      <p:grpSp>
        <p:nvGrpSpPr>
          <p:cNvPr id="161" name="pictureObject 4"/>
          <p:cNvGrpSpPr/>
          <p:nvPr/>
        </p:nvGrpSpPr>
        <p:grpSpPr>
          <a:xfrm>
            <a:off x="5619750" y="2819400"/>
            <a:ext cx="2914650" cy="1981200"/>
            <a:chOff x="0" y="0"/>
            <a:chExt cx="2914650" cy="1981200"/>
          </a:xfrm>
        </p:grpSpPr>
        <p:sp>
          <p:nvSpPr>
            <p:cNvPr id="159" name="Rectangle"/>
            <p:cNvSpPr/>
            <p:nvPr/>
          </p:nvSpPr>
          <p:spPr>
            <a:xfrm>
              <a:off x="0" y="0"/>
              <a:ext cx="2914650" cy="1981200"/>
            </a:xfrm>
            <a:prstGeom prst="rect">
              <a:avLst/>
            </a:pr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60" name="image3.pdf" descr="image3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14650" cy="198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Slide Number Placeholder 6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Text Box 5"/>
          <p:cNvSpPr txBox="1"/>
          <p:nvPr/>
        </p:nvSpPr>
        <p:spPr>
          <a:xfrm>
            <a:off x="7010400" y="990600"/>
            <a:ext cx="1676400" cy="1116717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46.03(4) &amp; </a:t>
            </a:r>
            <a:r>
              <a:rPr>
                <a:solidFill>
                  <a:srgbClr val="FF0000"/>
                </a:solidFill>
              </a:rPr>
              <a:t>46.04(4)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 txBox="1"/>
          <p:nvPr>
            <p:ph type="title"/>
          </p:nvPr>
        </p:nvSpPr>
        <p:spPr>
          <a:xfrm>
            <a:off x="609600" y="228600"/>
            <a:ext cx="7772400" cy="1143000"/>
          </a:xfrm>
          <a:prstGeom prst="rect">
            <a:avLst/>
          </a:prstGeom>
          <a:solidFill>
            <a:srgbClr val="CCFF99"/>
          </a:solidFill>
        </p:spPr>
        <p:txBody>
          <a:bodyPr/>
          <a:lstStyle>
            <a:lvl1pPr>
              <a:defRPr sz="4800"/>
            </a:lvl1pPr>
          </a:lstStyle>
          <a:p>
            <a:pPr/>
            <a:r>
              <a:t>Knowing the terminology:</a:t>
            </a:r>
          </a:p>
        </p:txBody>
      </p:sp>
      <p:sp>
        <p:nvSpPr>
          <p:cNvPr id="166" name="Rectangle 3"/>
          <p:cNvSpPr txBox="1"/>
          <p:nvPr>
            <p:ph type="body" sz="half" idx="1"/>
          </p:nvPr>
        </p:nvSpPr>
        <p:spPr>
          <a:xfrm>
            <a:off x="685800" y="1600200"/>
            <a:ext cx="3124200" cy="4343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u="sng"/>
            </a:pPr>
            <a:r>
              <a:t>Physical restraint</a:t>
            </a:r>
            <a:r>
              <a:rPr u="none">
                <a:solidFill>
                  <a:schemeClr val="accent2"/>
                </a:solidFill>
              </a:rPr>
              <a:t> </a:t>
            </a:r>
            <a:r>
              <a:rPr u="none"/>
              <a:t> "The use of bodily force to limit a student’s freedom of movement."</a:t>
            </a:r>
          </a:p>
        </p:txBody>
      </p:sp>
      <p:sp>
        <p:nvSpPr>
          <p:cNvPr id="167" name="Slide Number Placeholder 5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Text Box 8"/>
          <p:cNvSpPr txBox="1"/>
          <p:nvPr/>
        </p:nvSpPr>
        <p:spPr>
          <a:xfrm>
            <a:off x="4191000" y="1600200"/>
            <a:ext cx="4648200" cy="289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u="sng"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Physical restraint</a:t>
            </a:r>
            <a:r>
              <a:rPr u="none"/>
              <a:t> </a:t>
            </a:r>
          </a:p>
          <a:p>
            <a:pPr>
              <a:defRPr sz="32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“Direct physical contact that prevents or significantly restricts a student’s freedom of movement.”</a:t>
            </a:r>
          </a:p>
        </p:txBody>
      </p:sp>
      <p:sp>
        <p:nvSpPr>
          <p:cNvPr id="169" name="Text Box 10"/>
          <p:cNvSpPr txBox="1"/>
          <p:nvPr/>
        </p:nvSpPr>
        <p:spPr>
          <a:xfrm>
            <a:off x="2895600" y="5257800"/>
            <a:ext cx="3124200" cy="1116717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46.02(3) &amp; </a:t>
            </a:r>
            <a:r>
              <a:rPr>
                <a:solidFill>
                  <a:srgbClr val="FF0000"/>
                </a:solidFill>
              </a:rPr>
              <a:t>Regulation</a:t>
            </a:r>
            <a:r>
              <a:t> </a:t>
            </a:r>
            <a:r>
              <a:rPr>
                <a:solidFill>
                  <a:srgbClr val="FF0000"/>
                </a:solidFill>
              </a:rPr>
              <a:t>Section 46.02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2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868680">
              <a:defRPr sz="4084"/>
            </a:lvl1pPr>
          </a:lstStyle>
          <a:p>
            <a:pPr/>
            <a:r>
              <a:t>Terminology</a:t>
            </a:r>
          </a:p>
        </p:txBody>
      </p:sp>
      <p:sp>
        <p:nvSpPr>
          <p:cNvPr id="172" name="Rectangle 3"/>
          <p:cNvSpPr txBox="1"/>
          <p:nvPr>
            <p:ph type="body" sz="half" idx="1"/>
          </p:nvPr>
        </p:nvSpPr>
        <p:spPr>
          <a:xfrm>
            <a:off x="152400" y="990600"/>
            <a:ext cx="4038600" cy="5486400"/>
          </a:xfrm>
          <a:prstGeom prst="rect">
            <a:avLst/>
          </a:prstGeom>
          <a:ln w="9525">
            <a:solidFill>
              <a:srgbClr val="1F497D"/>
            </a:solidFill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900"/>
              </a:spcBef>
              <a:buSzTx/>
              <a:buNone/>
              <a:defRPr u="sng"/>
            </a:pPr>
            <a:r>
              <a:t>NOT physical restraint: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“Touching or holding a student without the use of force  --- includes physical escort, touching to provide instructional assistance, and other forms of contact that do not include the use of force.”</a:t>
            </a:r>
          </a:p>
        </p:txBody>
      </p:sp>
      <p:sp>
        <p:nvSpPr>
          <p:cNvPr id="173" name="Slide Number Placeholder 6"/>
          <p:cNvSpPr txBox="1"/>
          <p:nvPr>
            <p:ph type="sldNum" sz="quarter" idx="2"/>
          </p:nvPr>
        </p:nvSpPr>
        <p:spPr>
          <a:xfrm>
            <a:off x="8506459" y="6401179"/>
            <a:ext cx="180341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Text Box 8"/>
          <p:cNvSpPr txBox="1"/>
          <p:nvPr/>
        </p:nvSpPr>
        <p:spPr>
          <a:xfrm>
            <a:off x="4343400" y="1219200"/>
            <a:ext cx="4572000" cy="4312801"/>
          </a:xfrm>
          <a:prstGeom prst="rect">
            <a:avLst/>
          </a:prstGeom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defRPr sz="3200" u="sng">
                <a:solidFill>
                  <a:srgbClr val="FF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NOT physical restraint:</a:t>
            </a:r>
          </a:p>
          <a:p>
            <a:pPr>
              <a:defRPr sz="32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“Brief physical contact to promote student safety, providing physical guidance or prompting when teaching a skill, redirecting attention, providing comfort, or a physical escort.”</a:t>
            </a:r>
          </a:p>
        </p:txBody>
      </p:sp>
      <p:sp>
        <p:nvSpPr>
          <p:cNvPr id="175" name="Text Box 10"/>
          <p:cNvSpPr txBox="1"/>
          <p:nvPr/>
        </p:nvSpPr>
        <p:spPr>
          <a:xfrm>
            <a:off x="5105400" y="152400"/>
            <a:ext cx="3352800" cy="773817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Regulation 46.02(3) &amp;  </a:t>
            </a:r>
            <a:r>
              <a:rPr>
                <a:solidFill>
                  <a:srgbClr val="FF0000"/>
                </a:solidFill>
              </a:rPr>
              <a:t>Regulation Section 46.02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